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64" r:id="rId2"/>
    <p:sldId id="271" r:id="rId3"/>
    <p:sldId id="272" r:id="rId4"/>
    <p:sldId id="260" r:id="rId5"/>
    <p:sldId id="256" r:id="rId6"/>
    <p:sldId id="287" r:id="rId7"/>
    <p:sldId id="273" r:id="rId8"/>
    <p:sldId id="280" r:id="rId9"/>
    <p:sldId id="274" r:id="rId10"/>
    <p:sldId id="281" r:id="rId11"/>
    <p:sldId id="275" r:id="rId12"/>
    <p:sldId id="282" r:id="rId13"/>
    <p:sldId id="311" r:id="rId14"/>
    <p:sldId id="312" r:id="rId15"/>
    <p:sldId id="291" r:id="rId16"/>
    <p:sldId id="292" r:id="rId17"/>
    <p:sldId id="297" r:id="rId18"/>
    <p:sldId id="295" r:id="rId19"/>
    <p:sldId id="293" r:id="rId20"/>
    <p:sldId id="298" r:id="rId21"/>
    <p:sldId id="296" r:id="rId22"/>
    <p:sldId id="29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84DF66-A989-4A3A-97DD-22F979485FFE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1098CF-9C86-4A69-8063-E382A6199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25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75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495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045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9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97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432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0629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201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8508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062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406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036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063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861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7664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6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40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1098CF-9C86-4A69-8063-E382A6199D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979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780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60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55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40551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588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9965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6685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146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470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143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88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046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04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67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750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000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40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5F2415D-1486-450E-81F5-E623D5390620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304B811B-A063-4931-9D78-676C90D29B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94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uses in a village">
            <a:extLst>
              <a:ext uri="{FF2B5EF4-FFF2-40B4-BE49-F238E27FC236}">
                <a16:creationId xmlns:a16="http://schemas.microsoft.com/office/drawing/2014/main" id="{A4DF5731-BEF8-4875-B880-1FF22C298F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12000"/>
          </a:blip>
          <a:srcRect l="9091" t="27879" b="3939"/>
          <a:stretch/>
        </p:blipFill>
        <p:spPr>
          <a:xfrm>
            <a:off x="20" y="1"/>
            <a:ext cx="12191980" cy="68580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BC0EFA45-6847-4B02-8C6D-7A222820EE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>
            <a:noAutofit/>
          </a:bodyPr>
          <a:lstStyle/>
          <a:p>
            <a:r>
              <a:rPr lang="en-US" sz="8000" dirty="0"/>
              <a:t>Parish of Lafayette</a:t>
            </a:r>
            <a:br>
              <a:rPr lang="en-US" sz="8000" dirty="0"/>
            </a:br>
            <a:r>
              <a:rPr lang="en-US" sz="8000" dirty="0"/>
              <a:t>Redistricting 2020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0E37289-3B52-495E-AF6E-68463A725C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dirty="0"/>
              <a:t>May 10 &amp; 26, 2022</a:t>
            </a:r>
          </a:p>
        </p:txBody>
      </p:sp>
    </p:spTree>
    <p:extLst>
      <p:ext uri="{BB962C8B-B14F-4D97-AF65-F5344CB8AC3E}">
        <p14:creationId xmlns:p14="http://schemas.microsoft.com/office/powerpoint/2010/main" val="1595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2</a:t>
            </a:r>
            <a:br>
              <a:rPr lang="en-US" dirty="0"/>
            </a:br>
            <a:r>
              <a:rPr lang="en-US" dirty="0"/>
              <a:t>(Parish)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4F1F1-3BD0-9392-CF8C-890C6FBD1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8" y="-4313"/>
            <a:ext cx="696049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7FF2E0-925E-4DE1-A6EB-76651213AC92}"/>
              </a:ext>
            </a:extLst>
          </p:cNvPr>
          <p:cNvSpPr/>
          <p:nvPr/>
        </p:nvSpPr>
        <p:spPr>
          <a:xfrm>
            <a:off x="10076109" y="63690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115966-B0B3-4820-B662-E313C9045044}"/>
              </a:ext>
            </a:extLst>
          </p:cNvPr>
          <p:cNvSpPr/>
          <p:nvPr/>
        </p:nvSpPr>
        <p:spPr>
          <a:xfrm>
            <a:off x="7592628" y="339450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176137-E842-433B-A067-ABA10FD24106}"/>
              </a:ext>
            </a:extLst>
          </p:cNvPr>
          <p:cNvSpPr/>
          <p:nvPr/>
        </p:nvSpPr>
        <p:spPr>
          <a:xfrm>
            <a:off x="9889139" y="4862200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AD5A62-30D0-4226-9396-747EA4EC6A68}"/>
              </a:ext>
            </a:extLst>
          </p:cNvPr>
          <p:cNvSpPr/>
          <p:nvPr/>
        </p:nvSpPr>
        <p:spPr>
          <a:xfrm>
            <a:off x="9028819" y="3782318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A7F6C1A-C8A4-4F4F-8F9C-E20EDB845487}"/>
              </a:ext>
            </a:extLst>
          </p:cNvPr>
          <p:cNvSpPr/>
          <p:nvPr/>
        </p:nvSpPr>
        <p:spPr>
          <a:xfrm>
            <a:off x="9893948" y="235311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31145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3 (Parish)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F752BE28-3D61-F55D-9D20-4E1CB6F14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491"/>
            <a:ext cx="12192000" cy="30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8517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3</a:t>
            </a:r>
            <a:br>
              <a:rPr lang="en-US" dirty="0"/>
            </a:br>
            <a:r>
              <a:rPr lang="en-US" dirty="0"/>
              <a:t>(Parish)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5811D-1BE6-95AD-3753-BCEA52C89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8" y="0"/>
            <a:ext cx="696049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ACCC72-FCF6-410F-AFB1-1EAC89B10F83}"/>
              </a:ext>
            </a:extLst>
          </p:cNvPr>
          <p:cNvSpPr/>
          <p:nvPr/>
        </p:nvSpPr>
        <p:spPr>
          <a:xfrm>
            <a:off x="10076109" y="63690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A17645-4EAA-446F-A64C-25B0C4B2F731}"/>
              </a:ext>
            </a:extLst>
          </p:cNvPr>
          <p:cNvSpPr/>
          <p:nvPr/>
        </p:nvSpPr>
        <p:spPr>
          <a:xfrm>
            <a:off x="7592628" y="339450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9A0498-DE64-42E6-B541-1FF00687874C}"/>
              </a:ext>
            </a:extLst>
          </p:cNvPr>
          <p:cNvSpPr/>
          <p:nvPr/>
        </p:nvSpPr>
        <p:spPr>
          <a:xfrm>
            <a:off x="9889139" y="4862200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2BFC66-7CCE-4FA3-846C-BDD2B3FB92A2}"/>
              </a:ext>
            </a:extLst>
          </p:cNvPr>
          <p:cNvSpPr/>
          <p:nvPr/>
        </p:nvSpPr>
        <p:spPr>
          <a:xfrm>
            <a:off x="9028819" y="3782318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8F5CA1-6A9B-4F45-A72B-3F7CFEE10A03}"/>
              </a:ext>
            </a:extLst>
          </p:cNvPr>
          <p:cNvSpPr/>
          <p:nvPr/>
        </p:nvSpPr>
        <p:spPr>
          <a:xfrm>
            <a:off x="9893948" y="235311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386187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4 (Parish)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52BE28-3D61-F55D-9D20-4E1CB6F14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54" y="1917491"/>
            <a:ext cx="12105891" cy="3023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624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A2A937F-90D2-EED7-2820-9A531ABE3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8" y="0"/>
            <a:ext cx="6960492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4</a:t>
            </a:r>
            <a:br>
              <a:rPr lang="en-US" dirty="0"/>
            </a:br>
            <a:r>
              <a:rPr lang="en-US" dirty="0"/>
              <a:t>(Parish)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ACCC72-FCF6-410F-AFB1-1EAC89B10F83}"/>
              </a:ext>
            </a:extLst>
          </p:cNvPr>
          <p:cNvSpPr/>
          <p:nvPr/>
        </p:nvSpPr>
        <p:spPr>
          <a:xfrm>
            <a:off x="10076109" y="63690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A17645-4EAA-446F-A64C-25B0C4B2F731}"/>
              </a:ext>
            </a:extLst>
          </p:cNvPr>
          <p:cNvSpPr/>
          <p:nvPr/>
        </p:nvSpPr>
        <p:spPr>
          <a:xfrm>
            <a:off x="7592628" y="339450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9A0498-DE64-42E6-B541-1FF00687874C}"/>
              </a:ext>
            </a:extLst>
          </p:cNvPr>
          <p:cNvSpPr/>
          <p:nvPr/>
        </p:nvSpPr>
        <p:spPr>
          <a:xfrm>
            <a:off x="9889139" y="4862200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A2BFC66-7CCE-4FA3-846C-BDD2B3FB92A2}"/>
              </a:ext>
            </a:extLst>
          </p:cNvPr>
          <p:cNvSpPr/>
          <p:nvPr/>
        </p:nvSpPr>
        <p:spPr>
          <a:xfrm>
            <a:off x="9028819" y="3782318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A8F5CA1-6A9B-4F45-A72B-3F7CFEE10A03}"/>
              </a:ext>
            </a:extLst>
          </p:cNvPr>
          <p:cNvSpPr/>
          <p:nvPr/>
        </p:nvSpPr>
        <p:spPr>
          <a:xfrm>
            <a:off x="9893948" y="235311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645266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 Districts</a:t>
            </a:r>
            <a:br>
              <a:rPr lang="en-US" dirty="0"/>
            </a:br>
            <a:r>
              <a:rPr lang="en-US" dirty="0"/>
              <a:t>(Parish)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8CA45-8949-2077-D4C2-6A99A8525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8" y="0"/>
            <a:ext cx="6960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6513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1</a:t>
            </a:r>
            <a:br>
              <a:rPr lang="en-US" dirty="0"/>
            </a:br>
            <a:r>
              <a:rPr lang="en-US" dirty="0"/>
              <a:t>(Parish)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924CF-FBE4-EFB2-9C6C-12D5CB390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8" y="0"/>
            <a:ext cx="6960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30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F733-6ED5-4EA9-AC19-B7C965B4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72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 Districts</a:t>
            </a:r>
            <a:br>
              <a:rPr lang="en-US" dirty="0"/>
            </a:br>
            <a:r>
              <a:rPr lang="en-US" dirty="0"/>
              <a:t>(Parish)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8CA45-8949-2077-D4C2-6A99A8525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8" y="0"/>
            <a:ext cx="6960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604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2</a:t>
            </a:r>
            <a:br>
              <a:rPr lang="en-US" dirty="0"/>
            </a:br>
            <a:r>
              <a:rPr lang="en-US" dirty="0"/>
              <a:t>(Parish)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D4F1F1-3BD0-9392-CF8C-890C6FBD1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8" y="-4313"/>
            <a:ext cx="6960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685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729AF45-D55B-4E19-8471-DB3F4B11E8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DAD8BC-3A14-4888-BF8D-9013E79195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10792247" cy="4351338"/>
          </a:xfrm>
        </p:spPr>
        <p:txBody>
          <a:bodyPr>
            <a:normAutofit fontScale="92500"/>
          </a:bodyPr>
          <a:lstStyle/>
          <a:p>
            <a:r>
              <a:rPr lang="en-US" sz="3200" dirty="0"/>
              <a:t>Why – Total Population increased by 20,175 (9.1%) but not evenly</a:t>
            </a:r>
          </a:p>
          <a:p>
            <a:r>
              <a:rPr lang="en-US" sz="3200" dirty="0"/>
              <a:t>Evaluate the existing population changes</a:t>
            </a:r>
          </a:p>
          <a:p>
            <a:r>
              <a:rPr lang="en-US" sz="3200" dirty="0"/>
              <a:t>Discuss changes with members</a:t>
            </a:r>
          </a:p>
          <a:p>
            <a:r>
              <a:rPr lang="en-US" sz="3200" dirty="0"/>
              <a:t>Create alternatives </a:t>
            </a:r>
          </a:p>
          <a:p>
            <a:r>
              <a:rPr lang="en-US" sz="3200" dirty="0"/>
              <a:t>Provide web maps for study and review</a:t>
            </a:r>
          </a:p>
          <a:p>
            <a:r>
              <a:rPr lang="en-US" sz="3200" dirty="0"/>
              <a:t>Present plans for public input</a:t>
            </a:r>
          </a:p>
          <a:p>
            <a:r>
              <a:rPr lang="en-US" sz="3200" dirty="0"/>
              <a:t>Plan adoption</a:t>
            </a:r>
          </a:p>
          <a:p>
            <a:r>
              <a:rPr lang="en-US" sz="3200" dirty="0"/>
              <a:t>Package files, maps and tables to submit to Secretary of State</a:t>
            </a:r>
          </a:p>
        </p:txBody>
      </p:sp>
    </p:spTree>
    <p:extLst>
      <p:ext uri="{BB962C8B-B14F-4D97-AF65-F5344CB8AC3E}">
        <p14:creationId xmlns:p14="http://schemas.microsoft.com/office/powerpoint/2010/main" val="3381600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DAF733-6ED5-4EA9-AC19-B7C965B44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412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 Districts</a:t>
            </a:r>
            <a:br>
              <a:rPr lang="en-US" dirty="0"/>
            </a:br>
            <a:r>
              <a:rPr lang="en-US" dirty="0"/>
              <a:t>(Parish)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8CA45-8949-2077-D4C2-6A99A8525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8" y="0"/>
            <a:ext cx="6960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02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3</a:t>
            </a:r>
            <a:br>
              <a:rPr lang="en-US" dirty="0"/>
            </a:br>
            <a:r>
              <a:rPr lang="en-US" dirty="0"/>
              <a:t>(Parish)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85811D-1BE6-95AD-3753-BCEA52C897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8" y="0"/>
            <a:ext cx="69604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95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25519-E795-B700-E63F-575F7E0AD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2958"/>
          </a:xfrm>
        </p:spPr>
        <p:txBody>
          <a:bodyPr/>
          <a:lstStyle/>
          <a:p>
            <a:r>
              <a:rPr lang="en-US" dirty="0"/>
              <a:t>Redistricting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21B908-185A-D425-20AD-441776C0B8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9999" y="1825625"/>
            <a:ext cx="9326589" cy="4351338"/>
          </a:xfrm>
        </p:spPr>
        <p:txBody>
          <a:bodyPr/>
          <a:lstStyle/>
          <a:p>
            <a:r>
              <a:rPr lang="en-US" dirty="0"/>
              <a:t>Equal protection and representation (one person = one vote)</a:t>
            </a:r>
          </a:p>
          <a:p>
            <a:pPr lvl="3"/>
            <a:r>
              <a:rPr lang="en-US" dirty="0"/>
              <a:t>±5% for each district or under 10% overall deviation</a:t>
            </a:r>
          </a:p>
          <a:p>
            <a:pPr lvl="3"/>
            <a:r>
              <a:rPr lang="en-US" dirty="0"/>
              <a:t>Equal Protection Clause (14</a:t>
            </a:r>
            <a:r>
              <a:rPr lang="en-US" baseline="30000" dirty="0"/>
              <a:t>th</a:t>
            </a:r>
            <a:r>
              <a:rPr lang="en-US" dirty="0"/>
              <a:t> Constitutional Amendment, 1868)</a:t>
            </a:r>
          </a:p>
          <a:p>
            <a:r>
              <a:rPr lang="en-US" dirty="0"/>
              <a:t>Non-discriminatory  (to minority communities)</a:t>
            </a:r>
          </a:p>
          <a:p>
            <a:pPr lvl="3"/>
            <a:r>
              <a:rPr lang="en-US" dirty="0"/>
              <a:t>Voting Rights Act (Section 2, 1965)</a:t>
            </a:r>
          </a:p>
          <a:p>
            <a:r>
              <a:rPr lang="en-US" dirty="0"/>
              <a:t>Protection of incumbents </a:t>
            </a:r>
          </a:p>
          <a:p>
            <a:r>
              <a:rPr lang="en-US" dirty="0"/>
              <a:t>Compactness</a:t>
            </a:r>
          </a:p>
          <a:p>
            <a:r>
              <a:rPr lang="en-US" dirty="0"/>
              <a:t>Contiguous</a:t>
            </a:r>
          </a:p>
          <a:p>
            <a:r>
              <a:rPr lang="en-US" dirty="0"/>
              <a:t>Similar Communities (or communities of interest)</a:t>
            </a:r>
          </a:p>
        </p:txBody>
      </p:sp>
    </p:spTree>
    <p:extLst>
      <p:ext uri="{BB962C8B-B14F-4D97-AF65-F5344CB8AC3E}">
        <p14:creationId xmlns:p14="http://schemas.microsoft.com/office/powerpoint/2010/main" val="440330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5C92F-4803-4E91-BA4D-BD26DEAE1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Districts (Parish)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DB0DA9E-061D-4A3B-8459-F38B6B099F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existing Parish Council district configuration has a population variance of over 49% which is unacceptable</a:t>
            </a:r>
          </a:p>
          <a:p>
            <a:r>
              <a:rPr lang="en-US" dirty="0"/>
              <a:t>District 5 has a Minority Majority population (64%) which should try to be maintained in all redistricting alternatives and plans </a:t>
            </a:r>
          </a:p>
          <a:p>
            <a:r>
              <a:rPr lang="en-US" dirty="0"/>
              <a:t>District 3 has a population in excess of 30% of the ideal size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6B1253-852C-4122-A819-AB3D102145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05" b="98721" l="2967" r="90000">
                        <a14:foregroundMark x1="56374" y1="89302" x2="68352" y2="93372"/>
                        <a14:foregroundMark x1="68352" y1="93372" x2="77692" y2="90233"/>
                        <a14:foregroundMark x1="77692" y1="90233" x2="74396" y2="87791"/>
                        <a14:foregroundMark x1="68681" y1="91977" x2="74286" y2="89535"/>
                        <a14:foregroundMark x1="71429" y1="95000" x2="75495" y2="91628"/>
                        <a14:foregroundMark x1="75055" y1="98953" x2="75934" y2="91860"/>
                        <a14:foregroundMark x1="7473" y1="67558" x2="15824" y2="63837"/>
                        <a14:foregroundMark x1="3846" y1="68488" x2="7582" y2="68256"/>
                        <a14:foregroundMark x1="53187" y1="8023" x2="57473" y2="15814"/>
                        <a14:foregroundMark x1="55385" y1="3605" x2="55385" y2="8837"/>
                        <a14:foregroundMark x1="2967" y1="69302" x2="5714" y2="6907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3104" y="581072"/>
            <a:ext cx="6255513" cy="59118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268C322-F049-4673-B4C3-7A6F2D489D3A}"/>
              </a:ext>
            </a:extLst>
          </p:cNvPr>
          <p:cNvSpPr/>
          <p:nvPr/>
        </p:nvSpPr>
        <p:spPr>
          <a:xfrm>
            <a:off x="9214975" y="1229023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FCB772-A8E5-46F5-B2AE-0D7E96042FD3}"/>
              </a:ext>
            </a:extLst>
          </p:cNvPr>
          <p:cNvSpPr/>
          <p:nvPr/>
        </p:nvSpPr>
        <p:spPr>
          <a:xfrm>
            <a:off x="7592628" y="339450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7639966-7DF7-4F88-982D-274342C6DA6F}"/>
              </a:ext>
            </a:extLst>
          </p:cNvPr>
          <p:cNvSpPr/>
          <p:nvPr/>
        </p:nvSpPr>
        <p:spPr>
          <a:xfrm>
            <a:off x="9889139" y="4862200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FC3388-E904-4F3F-B465-077260AE3934}"/>
              </a:ext>
            </a:extLst>
          </p:cNvPr>
          <p:cNvSpPr/>
          <p:nvPr/>
        </p:nvSpPr>
        <p:spPr>
          <a:xfrm>
            <a:off x="9028819" y="3782318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F50A013-1FB9-49A6-9348-5534D54FBBC0}"/>
              </a:ext>
            </a:extLst>
          </p:cNvPr>
          <p:cNvSpPr/>
          <p:nvPr/>
        </p:nvSpPr>
        <p:spPr>
          <a:xfrm>
            <a:off x="9893948" y="235311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8685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 Districts (Parish) – 2020 Population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2D694F-1688-4A93-93ED-47CA77784D5D}"/>
              </a:ext>
            </a:extLst>
          </p:cNvPr>
          <p:cNvSpPr txBox="1"/>
          <p:nvPr/>
        </p:nvSpPr>
        <p:spPr>
          <a:xfrm>
            <a:off x="1076560" y="5360276"/>
            <a:ext cx="1016688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Notes:</a:t>
            </a:r>
          </a:p>
          <a:p>
            <a:r>
              <a:rPr lang="en-US" dirty="0"/>
              <a:t>	The 49.24% population deviation is greater than the 10% threshold tolerated by the courts.</a:t>
            </a:r>
          </a:p>
          <a:p>
            <a:r>
              <a:rPr lang="en-US" dirty="0"/>
              <a:t>	Four districts lean Republican, one leans Democratic, and none fall in the 45–55% competitive range.</a:t>
            </a:r>
          </a:p>
          <a:p>
            <a:r>
              <a:rPr lang="en-US" dirty="0"/>
              <a:t>	There is one majority-minority district. </a:t>
            </a:r>
          </a:p>
          <a:p>
            <a:endParaRPr lang="en-US" dirty="0"/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5B956C75-9A0F-F433-AC08-C03F33E74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748"/>
            <a:ext cx="12192000" cy="302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812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Existing Districts</a:t>
            </a:r>
            <a:br>
              <a:rPr lang="en-US" dirty="0"/>
            </a:br>
            <a:r>
              <a:rPr lang="en-US" dirty="0"/>
              <a:t>(Parish)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D8CA45-8949-2077-D4C2-6A99A8525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8" y="0"/>
            <a:ext cx="6960492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6571FA0-DF05-4387-9333-69F78659DFC1}"/>
              </a:ext>
            </a:extLst>
          </p:cNvPr>
          <p:cNvSpPr/>
          <p:nvPr/>
        </p:nvSpPr>
        <p:spPr>
          <a:xfrm>
            <a:off x="9214975" y="1229023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56B019-9DC1-4DFF-A01A-E99F3584B6F7}"/>
              </a:ext>
            </a:extLst>
          </p:cNvPr>
          <p:cNvSpPr/>
          <p:nvPr/>
        </p:nvSpPr>
        <p:spPr>
          <a:xfrm>
            <a:off x="7592628" y="339450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2E244C-CC25-4C81-BB97-3AF5312E953E}"/>
              </a:ext>
            </a:extLst>
          </p:cNvPr>
          <p:cNvSpPr/>
          <p:nvPr/>
        </p:nvSpPr>
        <p:spPr>
          <a:xfrm>
            <a:off x="9889139" y="4862200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79EB9C-F35A-42C9-A3C1-4C18B366FB1C}"/>
              </a:ext>
            </a:extLst>
          </p:cNvPr>
          <p:cNvSpPr/>
          <p:nvPr/>
        </p:nvSpPr>
        <p:spPr>
          <a:xfrm>
            <a:off x="9028819" y="3782318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5D5F08-A0CA-4621-B725-A76EA6087D0A}"/>
              </a:ext>
            </a:extLst>
          </p:cNvPr>
          <p:cNvSpPr/>
          <p:nvPr/>
        </p:nvSpPr>
        <p:spPr>
          <a:xfrm>
            <a:off x="9893948" y="235311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564532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1 (Parish)</a:t>
            </a:r>
          </a:p>
        </p:txBody>
      </p:sp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E652712F-9BAA-8805-73C2-761C3A560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7173"/>
            <a:ext cx="12192000" cy="3023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98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Alternative 1</a:t>
            </a:r>
            <a:br>
              <a:rPr lang="en-US" dirty="0"/>
            </a:br>
            <a:r>
              <a:rPr lang="en-US" dirty="0"/>
              <a:t>(Parish)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924CF-FBE4-EFB2-9C6C-12D5CB3905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508" y="0"/>
            <a:ext cx="6960492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B7309A8-ED37-4DD9-9E7F-0E519A426DAA}"/>
              </a:ext>
            </a:extLst>
          </p:cNvPr>
          <p:cNvSpPr/>
          <p:nvPr/>
        </p:nvSpPr>
        <p:spPr>
          <a:xfrm>
            <a:off x="10076109" y="63690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B29EA8-D5CD-49A0-BCC9-5F6DF731E411}"/>
              </a:ext>
            </a:extLst>
          </p:cNvPr>
          <p:cNvSpPr/>
          <p:nvPr/>
        </p:nvSpPr>
        <p:spPr>
          <a:xfrm>
            <a:off x="7592628" y="3394506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DB90D2-8A5C-4F64-9406-0A828F1B0B50}"/>
              </a:ext>
            </a:extLst>
          </p:cNvPr>
          <p:cNvSpPr/>
          <p:nvPr/>
        </p:nvSpPr>
        <p:spPr>
          <a:xfrm>
            <a:off x="9889139" y="4862200"/>
            <a:ext cx="5277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F8B9A49-41D5-4BD5-81EC-AB2815FC39C8}"/>
              </a:ext>
            </a:extLst>
          </p:cNvPr>
          <p:cNvSpPr/>
          <p:nvPr/>
        </p:nvSpPr>
        <p:spPr>
          <a:xfrm>
            <a:off x="9028819" y="3782318"/>
            <a:ext cx="55015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5B8737-5B00-4046-BB24-5579E8984545}"/>
              </a:ext>
            </a:extLst>
          </p:cNvPr>
          <p:cNvSpPr/>
          <p:nvPr/>
        </p:nvSpPr>
        <p:spPr>
          <a:xfrm>
            <a:off x="9893948" y="2353114"/>
            <a:ext cx="5229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737001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AAEAE3E-9E0C-4ED3-9CB7-48D6E0BEF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Alternative 2 (Parish)</a:t>
            </a:r>
          </a:p>
        </p:txBody>
      </p:sp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437D8B55-CDF5-3BD0-9457-C026F794FD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1371"/>
            <a:ext cx="12192000" cy="3035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36163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10725</TotalTime>
  <Words>374</Words>
  <Application>Microsoft Office PowerPoint</Application>
  <PresentationFormat>Widescreen</PresentationFormat>
  <Paragraphs>95</Paragraphs>
  <Slides>22</Slides>
  <Notes>19</Notes>
  <HiddenSlides>8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Corbel</vt:lpstr>
      <vt:lpstr>Depth</vt:lpstr>
      <vt:lpstr>Parish of Lafayette Redistricting 2020</vt:lpstr>
      <vt:lpstr>Introduction</vt:lpstr>
      <vt:lpstr>Redistricting Principles</vt:lpstr>
      <vt:lpstr>Existing Districts (Parish)</vt:lpstr>
      <vt:lpstr>Existing Districts (Parish) – 2020 Population</vt:lpstr>
      <vt:lpstr>Existing Districts (Parish)</vt:lpstr>
      <vt:lpstr>Alternative 1 (Parish)</vt:lpstr>
      <vt:lpstr>Alternative 1 (Parish)</vt:lpstr>
      <vt:lpstr>Alternative 2 (Parish)</vt:lpstr>
      <vt:lpstr>Alternative 2 (Parish)</vt:lpstr>
      <vt:lpstr>Alternative 3 (Parish)</vt:lpstr>
      <vt:lpstr>Alternative 3 (Parish)</vt:lpstr>
      <vt:lpstr>Alternative 4 (Parish)</vt:lpstr>
      <vt:lpstr>Alternative 4 (Parish)</vt:lpstr>
      <vt:lpstr>Existing Districts (Parish)</vt:lpstr>
      <vt:lpstr>Alternative 1 (Parish)</vt:lpstr>
      <vt:lpstr>PowerPoint Presentation</vt:lpstr>
      <vt:lpstr>Existing Districts (Parish)</vt:lpstr>
      <vt:lpstr>Alternative 2 (Parish)</vt:lpstr>
      <vt:lpstr>PowerPoint Presentation</vt:lpstr>
      <vt:lpstr>Existing Districts (Parish)</vt:lpstr>
      <vt:lpstr>Alternative 3 (Parish)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Existing Districts – 2020 Pioulation</dc:title>
  <dc:creator>Greg Rigamer</dc:creator>
  <cp:lastModifiedBy>Challen Poche</cp:lastModifiedBy>
  <cp:revision>15</cp:revision>
  <cp:lastPrinted>2021-09-24T16:48:02Z</cp:lastPrinted>
  <dcterms:created xsi:type="dcterms:W3CDTF">2021-09-21T16:42:11Z</dcterms:created>
  <dcterms:modified xsi:type="dcterms:W3CDTF">2022-06-21T15:03:54Z</dcterms:modified>
</cp:coreProperties>
</file>